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1C5"/>
    <a:srgbClr val="E1E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629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432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72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757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45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1344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541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16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838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91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10/9/2022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787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10/9/2022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695484"/>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D5E7-EAF1-4BB9-F498-7784F402F7F0}"/>
              </a:ext>
            </a:extLst>
          </p:cNvPr>
          <p:cNvSpPr>
            <a:spLocks noGrp="1"/>
          </p:cNvSpPr>
          <p:nvPr>
            <p:ph type="ctrTitle"/>
          </p:nvPr>
        </p:nvSpPr>
        <p:spPr>
          <a:xfrm>
            <a:off x="1092198" y="358642"/>
            <a:ext cx="10337801" cy="77046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a:normAutofit fontScale="90000"/>
          </a:bodyPr>
          <a:lstStyle/>
          <a:p>
            <a:r>
              <a:rPr lang="en-US" sz="4400" dirty="0">
                <a:solidFill>
                  <a:srgbClr val="1921C5"/>
                </a:solidFill>
                <a:effectLst>
                  <a:outerShdw blurRad="38100" dist="38100" dir="2700000" algn="tl">
                    <a:srgbClr val="000000">
                      <a:alpha val="43137"/>
                    </a:srgbClr>
                  </a:outerShdw>
                </a:effectLst>
                <a:latin typeface="Arial Black" panose="020B0A04020102020204" pitchFamily="34" charset="0"/>
              </a:rPr>
              <a:t>MALIGNANT COMMENT CLASSIFIER</a:t>
            </a:r>
            <a:endParaRPr lang="en-IN" sz="4400" dirty="0">
              <a:solidFill>
                <a:srgbClr val="1921C5"/>
              </a:solidFill>
              <a:effectLst>
                <a:outerShdw blurRad="38100" dist="38100" dir="2700000" algn="tl">
                  <a:srgbClr val="000000">
                    <a:alpha val="43137"/>
                  </a:srgbClr>
                </a:outerShdw>
              </a:effectLst>
              <a:latin typeface="Arial Black" panose="020B0A04020102020204" pitchFamily="34" charset="0"/>
            </a:endParaRPr>
          </a:p>
        </p:txBody>
      </p:sp>
      <p:pic>
        <p:nvPicPr>
          <p:cNvPr id="5" name="Picture 4">
            <a:extLst>
              <a:ext uri="{FF2B5EF4-FFF2-40B4-BE49-F238E27FC236}">
                <a16:creationId xmlns:a16="http://schemas.microsoft.com/office/drawing/2014/main" id="{358BD0EF-377D-8683-9A24-A63ECC16A4B1}"/>
              </a:ext>
            </a:extLst>
          </p:cNvPr>
          <p:cNvPicPr>
            <a:picLocks noChangeAspect="1"/>
          </p:cNvPicPr>
          <p:nvPr/>
        </p:nvPicPr>
        <p:blipFill>
          <a:blip r:embed="rId2"/>
          <a:stretch>
            <a:fillRect/>
          </a:stretch>
        </p:blipFill>
        <p:spPr>
          <a:xfrm>
            <a:off x="1581148" y="1281746"/>
            <a:ext cx="9359900" cy="41951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
        <p:nvSpPr>
          <p:cNvPr id="6" name="TextBox 5">
            <a:extLst>
              <a:ext uri="{FF2B5EF4-FFF2-40B4-BE49-F238E27FC236}">
                <a16:creationId xmlns:a16="http://schemas.microsoft.com/office/drawing/2014/main" id="{752D6E42-3B9F-84A6-7E7A-75CD6A62EFE6}"/>
              </a:ext>
            </a:extLst>
          </p:cNvPr>
          <p:cNvSpPr txBox="1"/>
          <p:nvPr/>
        </p:nvSpPr>
        <p:spPr>
          <a:xfrm>
            <a:off x="3421229" y="5853027"/>
            <a:ext cx="5349541" cy="64633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wrap="none" rtlCol="0">
            <a:spAutoFit/>
          </a:bodyPr>
          <a:lstStyle/>
          <a:p>
            <a:r>
              <a:rPr lang="en-US" sz="3600" b="1" dirty="0">
                <a:solidFill>
                  <a:srgbClr val="7030A0"/>
                </a:solidFill>
              </a:rPr>
              <a:t>By:- Vivek Kumar Singh</a:t>
            </a:r>
            <a:endParaRPr lang="en-IN" sz="3600" b="1" dirty="0">
              <a:solidFill>
                <a:srgbClr val="7030A0"/>
              </a:solidFill>
            </a:endParaRPr>
          </a:p>
        </p:txBody>
      </p:sp>
    </p:spTree>
    <p:extLst>
      <p:ext uri="{BB962C8B-B14F-4D97-AF65-F5344CB8AC3E}">
        <p14:creationId xmlns:p14="http://schemas.microsoft.com/office/powerpoint/2010/main" val="72296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CEC-FFCF-4C5C-84DE-695920BC7A20}"/>
              </a:ext>
            </a:extLst>
          </p:cNvPr>
          <p:cNvSpPr>
            <a:spLocks noGrp="1"/>
          </p:cNvSpPr>
          <p:nvPr>
            <p:ph type="title"/>
          </p:nvPr>
        </p:nvSpPr>
        <p:spPr>
          <a:xfrm>
            <a:off x="2325961" y="209207"/>
            <a:ext cx="7853882" cy="6623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latin typeface="Arial" panose="020B0604020202020204" pitchFamily="34" charset="0"/>
                <a:cs typeface="Arial" panose="020B0604020202020204" pitchFamily="34" charset="0"/>
              </a:rPr>
              <a:t> EDA of Target variable</a:t>
            </a:r>
            <a:endParaRPr lang="en-IN" sz="4400" b="1" i="1" dirty="0">
              <a:solidFill>
                <a:srgbClr val="00B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363E58-DBC6-C567-C2E5-34E295747B69}"/>
              </a:ext>
            </a:extLst>
          </p:cNvPr>
          <p:cNvPicPr>
            <a:picLocks noChangeAspect="1"/>
          </p:cNvPicPr>
          <p:nvPr/>
        </p:nvPicPr>
        <p:blipFill>
          <a:blip r:embed="rId2"/>
          <a:stretch>
            <a:fillRect/>
          </a:stretch>
        </p:blipFill>
        <p:spPr>
          <a:xfrm>
            <a:off x="95250" y="1652587"/>
            <a:ext cx="3471862" cy="4333874"/>
          </a:xfrm>
          <a:prstGeom prst="rect">
            <a:avLst/>
          </a:prstGeom>
        </p:spPr>
      </p:pic>
      <p:pic>
        <p:nvPicPr>
          <p:cNvPr id="8" name="Picture 7">
            <a:extLst>
              <a:ext uri="{FF2B5EF4-FFF2-40B4-BE49-F238E27FC236}">
                <a16:creationId xmlns:a16="http://schemas.microsoft.com/office/drawing/2014/main" id="{76079249-CC8B-BAA6-F766-D01E23773E43}"/>
              </a:ext>
            </a:extLst>
          </p:cNvPr>
          <p:cNvPicPr>
            <a:picLocks noChangeAspect="1"/>
          </p:cNvPicPr>
          <p:nvPr/>
        </p:nvPicPr>
        <p:blipFill>
          <a:blip r:embed="rId3"/>
          <a:stretch>
            <a:fillRect/>
          </a:stretch>
        </p:blipFill>
        <p:spPr>
          <a:xfrm>
            <a:off x="3686175" y="1652587"/>
            <a:ext cx="4029075" cy="4333875"/>
          </a:xfrm>
          <a:prstGeom prst="rect">
            <a:avLst/>
          </a:prstGeom>
        </p:spPr>
      </p:pic>
      <p:pic>
        <p:nvPicPr>
          <p:cNvPr id="10" name="Picture 9">
            <a:extLst>
              <a:ext uri="{FF2B5EF4-FFF2-40B4-BE49-F238E27FC236}">
                <a16:creationId xmlns:a16="http://schemas.microsoft.com/office/drawing/2014/main" id="{53F80D41-BF93-6120-5DFE-CFC9C0F8F614}"/>
              </a:ext>
            </a:extLst>
          </p:cNvPr>
          <p:cNvPicPr>
            <a:picLocks noChangeAspect="1"/>
          </p:cNvPicPr>
          <p:nvPr/>
        </p:nvPicPr>
        <p:blipFill>
          <a:blip r:embed="rId4"/>
          <a:stretch>
            <a:fillRect/>
          </a:stretch>
        </p:blipFill>
        <p:spPr>
          <a:xfrm>
            <a:off x="7953375" y="1652586"/>
            <a:ext cx="4238626" cy="4333875"/>
          </a:xfrm>
          <a:prstGeom prst="rect">
            <a:avLst/>
          </a:prstGeom>
        </p:spPr>
      </p:pic>
    </p:spTree>
    <p:extLst>
      <p:ext uri="{BB962C8B-B14F-4D97-AF65-F5344CB8AC3E}">
        <p14:creationId xmlns:p14="http://schemas.microsoft.com/office/powerpoint/2010/main" val="163414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DCD2-D734-C138-C05B-A02C7ABC4F72}"/>
              </a:ext>
            </a:extLst>
          </p:cNvPr>
          <p:cNvSpPr>
            <a:spLocks noGrp="1"/>
          </p:cNvSpPr>
          <p:nvPr>
            <p:ph type="title"/>
          </p:nvPr>
        </p:nvSpPr>
        <p:spPr>
          <a:xfrm>
            <a:off x="600075" y="402258"/>
            <a:ext cx="11125199" cy="6051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Number of message of each columns </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902E5ED-F09D-2422-511C-9AEEE756457D}"/>
              </a:ext>
            </a:extLst>
          </p:cNvPr>
          <p:cNvPicPr>
            <a:picLocks noChangeAspect="1"/>
          </p:cNvPicPr>
          <p:nvPr/>
        </p:nvPicPr>
        <p:blipFill>
          <a:blip r:embed="rId2"/>
          <a:stretch>
            <a:fillRect/>
          </a:stretch>
        </p:blipFill>
        <p:spPr>
          <a:xfrm>
            <a:off x="1294362" y="1434655"/>
            <a:ext cx="9603276" cy="4299396"/>
          </a:xfrm>
          <a:prstGeom prst="rect">
            <a:avLst/>
          </a:prstGeom>
        </p:spPr>
      </p:pic>
    </p:spTree>
    <p:extLst>
      <p:ext uri="{BB962C8B-B14F-4D97-AF65-F5344CB8AC3E}">
        <p14:creationId xmlns:p14="http://schemas.microsoft.com/office/powerpoint/2010/main" val="156763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3280-1128-3EEF-A595-7516913D8C23}"/>
              </a:ext>
            </a:extLst>
          </p:cNvPr>
          <p:cNvSpPr>
            <a:spLocks noGrp="1"/>
          </p:cNvSpPr>
          <p:nvPr>
            <p:ph type="title"/>
          </p:nvPr>
        </p:nvSpPr>
        <p:spPr>
          <a:xfrm>
            <a:off x="2618337" y="290169"/>
            <a:ext cx="7725813" cy="82901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800"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Describe the dataset</a:t>
            </a:r>
            <a:endParaRPr lang="en-IN" sz="4800"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FCC2F16-3868-FDAB-6403-3B0A820C432B}"/>
              </a:ext>
            </a:extLst>
          </p:cNvPr>
          <p:cNvPicPr>
            <a:picLocks noChangeAspect="1"/>
          </p:cNvPicPr>
          <p:nvPr/>
        </p:nvPicPr>
        <p:blipFill>
          <a:blip r:embed="rId2"/>
          <a:stretch>
            <a:fillRect/>
          </a:stretch>
        </p:blipFill>
        <p:spPr>
          <a:xfrm>
            <a:off x="809625" y="1175489"/>
            <a:ext cx="10934700" cy="3767137"/>
          </a:xfrm>
          <a:prstGeom prst="rect">
            <a:avLst/>
          </a:prstGeom>
        </p:spPr>
      </p:pic>
      <p:sp>
        <p:nvSpPr>
          <p:cNvPr id="8" name="TextBox 7">
            <a:extLst>
              <a:ext uri="{FF2B5EF4-FFF2-40B4-BE49-F238E27FC236}">
                <a16:creationId xmlns:a16="http://schemas.microsoft.com/office/drawing/2014/main" id="{0B761CE2-36AC-2A4B-7B0C-98A61FF60FDF}"/>
              </a:ext>
            </a:extLst>
          </p:cNvPr>
          <p:cNvSpPr txBox="1"/>
          <p:nvPr/>
        </p:nvSpPr>
        <p:spPr>
          <a:xfrm>
            <a:off x="3009900" y="4998927"/>
            <a:ext cx="3895726" cy="1754326"/>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b="1" dirty="0">
                <a:solidFill>
                  <a:schemeClr val="tx1">
                    <a:lumMod val="95000"/>
                    <a:lumOff val="5000"/>
                  </a:schemeClr>
                </a:solidFill>
                <a:latin typeface="Arial" panose="020B0604020202020204" pitchFamily="34" charset="0"/>
                <a:cs typeface="Arial" panose="020B0604020202020204" pitchFamily="34" charset="0"/>
              </a:rPr>
              <a:t>This shows the following</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Mean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Standard deviation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Outliers (25% ,50%,75%)</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Max and min</a:t>
            </a:r>
          </a:p>
          <a:p>
            <a:pPr marL="285750" indent="-285750">
              <a:buFont typeface="Arial" panose="020B0604020202020204" pitchFamily="34" charset="0"/>
              <a:buChar char="•"/>
            </a:pPr>
            <a:r>
              <a:rPr lang="en-IN" b="1" dirty="0">
                <a:solidFill>
                  <a:schemeClr val="tx1">
                    <a:lumMod val="95000"/>
                    <a:lumOff val="5000"/>
                  </a:schemeClr>
                </a:solidFill>
                <a:latin typeface="Arial" panose="020B0604020202020204" pitchFamily="34" charset="0"/>
                <a:cs typeface="Arial" panose="020B0604020202020204" pitchFamily="34" charset="0"/>
              </a:rPr>
              <a:t>Total count of rows  </a:t>
            </a:r>
          </a:p>
        </p:txBody>
      </p:sp>
    </p:spTree>
    <p:extLst>
      <p:ext uri="{BB962C8B-B14F-4D97-AF65-F5344CB8AC3E}">
        <p14:creationId xmlns:p14="http://schemas.microsoft.com/office/powerpoint/2010/main" val="216314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4576-253A-48CD-EEE0-16386D5663BD}"/>
              </a:ext>
            </a:extLst>
          </p:cNvPr>
          <p:cNvSpPr>
            <a:spLocks noGrp="1"/>
          </p:cNvSpPr>
          <p:nvPr>
            <p:ph type="title"/>
          </p:nvPr>
        </p:nvSpPr>
        <p:spPr>
          <a:xfrm>
            <a:off x="733425" y="385420"/>
            <a:ext cx="11010900" cy="6147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36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Before cleaning the train and text data </a:t>
            </a:r>
            <a:endParaRPr lang="en-IN" sz="36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3A967A1-6033-A48C-6C85-1637E6B6EA93}"/>
              </a:ext>
            </a:extLst>
          </p:cNvPr>
          <p:cNvPicPr>
            <a:picLocks noChangeAspect="1"/>
          </p:cNvPicPr>
          <p:nvPr/>
        </p:nvPicPr>
        <p:blipFill>
          <a:blip r:embed="rId2">
            <a:duotone>
              <a:prstClr val="black"/>
              <a:schemeClr val="accent6">
                <a:tint val="45000"/>
                <a:satMod val="400000"/>
              </a:schemeClr>
            </a:duotone>
          </a:blip>
          <a:stretch>
            <a:fillRect/>
          </a:stretch>
        </p:blipFill>
        <p:spPr>
          <a:xfrm>
            <a:off x="0" y="1332721"/>
            <a:ext cx="5981700" cy="3297208"/>
          </a:xfrm>
          <a:prstGeom prst="rect">
            <a:avLst/>
          </a:prstGeom>
        </p:spPr>
      </p:pic>
      <p:pic>
        <p:nvPicPr>
          <p:cNvPr id="6" name="Picture 5">
            <a:extLst>
              <a:ext uri="{FF2B5EF4-FFF2-40B4-BE49-F238E27FC236}">
                <a16:creationId xmlns:a16="http://schemas.microsoft.com/office/drawing/2014/main" id="{F1F9B1B2-93C2-3399-19FC-D414D6E71D70}"/>
              </a:ext>
            </a:extLst>
          </p:cNvPr>
          <p:cNvPicPr>
            <a:picLocks noChangeAspect="1"/>
          </p:cNvPicPr>
          <p:nvPr/>
        </p:nvPicPr>
        <p:blipFill>
          <a:blip r:embed="rId3">
            <a:duotone>
              <a:prstClr val="black"/>
              <a:schemeClr val="accent6">
                <a:tint val="45000"/>
                <a:satMod val="400000"/>
              </a:schemeClr>
            </a:duotone>
          </a:blip>
          <a:stretch>
            <a:fillRect/>
          </a:stretch>
        </p:blipFill>
        <p:spPr>
          <a:xfrm>
            <a:off x="6096000" y="1332722"/>
            <a:ext cx="6095999" cy="3297208"/>
          </a:xfrm>
          <a:prstGeom prst="rect">
            <a:avLst/>
          </a:prstGeom>
        </p:spPr>
      </p:pic>
    </p:spTree>
    <p:extLst>
      <p:ext uri="{BB962C8B-B14F-4D97-AF65-F5344CB8AC3E}">
        <p14:creationId xmlns:p14="http://schemas.microsoft.com/office/powerpoint/2010/main" val="354945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3CC4-ACF7-E90D-B254-B41886D30880}"/>
              </a:ext>
            </a:extLst>
          </p:cNvPr>
          <p:cNvSpPr>
            <a:spLocks noGrp="1"/>
          </p:cNvSpPr>
          <p:nvPr>
            <p:ph type="title"/>
          </p:nvPr>
        </p:nvSpPr>
        <p:spPr>
          <a:xfrm>
            <a:off x="2461229" y="299694"/>
            <a:ext cx="7520971" cy="7766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Text preprocessing</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D1DF040-D7D5-DAD9-236F-69C17CD185F8}"/>
              </a:ext>
            </a:extLst>
          </p:cNvPr>
          <p:cNvPicPr>
            <a:picLocks noChangeAspect="1"/>
          </p:cNvPicPr>
          <p:nvPr/>
        </p:nvPicPr>
        <p:blipFill>
          <a:blip r:embed="rId2">
            <a:duotone>
              <a:prstClr val="black"/>
              <a:schemeClr val="accent6">
                <a:tint val="45000"/>
                <a:satMod val="400000"/>
              </a:schemeClr>
            </a:duotone>
          </a:blip>
          <a:stretch>
            <a:fillRect/>
          </a:stretch>
        </p:blipFill>
        <p:spPr>
          <a:xfrm>
            <a:off x="309563" y="1343025"/>
            <a:ext cx="6967538" cy="41719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10500721-EF8A-EB43-95EE-C49610332ECE}"/>
              </a:ext>
            </a:extLst>
          </p:cNvPr>
          <p:cNvSpPr txBox="1"/>
          <p:nvPr/>
        </p:nvSpPr>
        <p:spPr>
          <a:xfrm>
            <a:off x="7639050" y="2447062"/>
            <a:ext cx="3761031" cy="1754326"/>
          </a:xfrm>
          <a:prstGeom prst="rect">
            <a:avLst/>
          </a:pr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rgbClr val="7030A0"/>
                </a:solidFill>
                <a:latin typeface="Arial" panose="020B0604020202020204" pitchFamily="34" charset="0"/>
                <a:cs typeface="Arial" panose="020B0604020202020204" pitchFamily="34" charset="0"/>
              </a:rPr>
              <a:t>Cleaning all text columns here</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Stop words</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Punctuation</a:t>
            </a:r>
          </a:p>
          <a:p>
            <a:pPr marL="285750" indent="-285750">
              <a:buFont typeface="Arial" panose="020B0604020202020204" pitchFamily="34" charset="0"/>
              <a:buChar char="•"/>
            </a:pPr>
            <a:r>
              <a:rPr lang="en-IN" dirty="0">
                <a:solidFill>
                  <a:srgbClr val="7030A0"/>
                </a:solidFill>
                <a:latin typeface="Arial" panose="020B0604020202020204" pitchFamily="34" charset="0"/>
                <a:cs typeface="Arial" panose="020B0604020202020204" pitchFamily="34" charset="0"/>
              </a:rPr>
              <a:t>HTML tags</a:t>
            </a:r>
          </a:p>
          <a:p>
            <a:pPr marL="285750" indent="-285750">
              <a:buFont typeface="Arial" panose="020B0604020202020204" pitchFamily="34" charset="0"/>
              <a:buChar char="•"/>
            </a:pPr>
            <a:r>
              <a:rPr lang="en-IN" dirty="0">
                <a:solidFill>
                  <a:srgbClr val="7030A0"/>
                </a:solidFill>
                <a:latin typeface="Arial" panose="020B0604020202020204" pitchFamily="34" charset="0"/>
                <a:cs typeface="Arial" panose="020B0604020202020204" pitchFamily="34" charset="0"/>
              </a:rPr>
              <a:t>Web address</a:t>
            </a:r>
          </a:p>
          <a:p>
            <a:pPr marL="285750" indent="-285750">
              <a:buFont typeface="Arial" panose="020B0604020202020204" pitchFamily="34" charset="0"/>
              <a:buChar char="•"/>
            </a:pPr>
            <a:r>
              <a:rPr lang="en-US" dirty="0">
                <a:solidFill>
                  <a:srgbClr val="7030A0"/>
                </a:solidFill>
                <a:latin typeface="Arial" panose="020B0604020202020204" pitchFamily="34" charset="0"/>
                <a:cs typeface="Arial" panose="020B0604020202020204" pitchFamily="34" charset="0"/>
              </a:rPr>
              <a:t>Email address</a:t>
            </a:r>
          </a:p>
        </p:txBody>
      </p:sp>
    </p:spTree>
    <p:extLst>
      <p:ext uri="{BB962C8B-B14F-4D97-AF65-F5344CB8AC3E}">
        <p14:creationId xmlns:p14="http://schemas.microsoft.com/office/powerpoint/2010/main" val="66113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FB49-2619-5CB6-3822-4A4297877EA2}"/>
              </a:ext>
            </a:extLst>
          </p:cNvPr>
          <p:cNvSpPr>
            <a:spLocks noGrp="1"/>
          </p:cNvSpPr>
          <p:nvPr>
            <p:ph type="title"/>
          </p:nvPr>
        </p:nvSpPr>
        <p:spPr>
          <a:xfrm>
            <a:off x="657226" y="90144"/>
            <a:ext cx="11054854" cy="6432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Frequent words in Feature columns</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84C7CC6-9E40-519B-D655-76036E3FC036}"/>
              </a:ext>
            </a:extLst>
          </p:cNvPr>
          <p:cNvPicPr>
            <a:picLocks noChangeAspect="1"/>
          </p:cNvPicPr>
          <p:nvPr/>
        </p:nvPicPr>
        <p:blipFill>
          <a:blip r:embed="rId2"/>
          <a:stretch>
            <a:fillRect/>
          </a:stretch>
        </p:blipFill>
        <p:spPr>
          <a:xfrm>
            <a:off x="0" y="795340"/>
            <a:ext cx="3838575" cy="2852735"/>
          </a:xfrm>
          <a:prstGeom prst="rect">
            <a:avLst/>
          </a:prstGeom>
        </p:spPr>
      </p:pic>
      <p:pic>
        <p:nvPicPr>
          <p:cNvPr id="6" name="Picture 5">
            <a:extLst>
              <a:ext uri="{FF2B5EF4-FFF2-40B4-BE49-F238E27FC236}">
                <a16:creationId xmlns:a16="http://schemas.microsoft.com/office/drawing/2014/main" id="{2E3B39D1-0BF3-8FB7-3496-C8FF7D55EA6C}"/>
              </a:ext>
            </a:extLst>
          </p:cNvPr>
          <p:cNvPicPr>
            <a:picLocks noChangeAspect="1"/>
          </p:cNvPicPr>
          <p:nvPr/>
        </p:nvPicPr>
        <p:blipFill>
          <a:blip r:embed="rId3"/>
          <a:stretch>
            <a:fillRect/>
          </a:stretch>
        </p:blipFill>
        <p:spPr>
          <a:xfrm>
            <a:off x="3914777" y="823912"/>
            <a:ext cx="4438650" cy="2852735"/>
          </a:xfrm>
          <a:prstGeom prst="rect">
            <a:avLst/>
          </a:prstGeom>
        </p:spPr>
      </p:pic>
      <p:pic>
        <p:nvPicPr>
          <p:cNvPr id="8" name="Picture 7">
            <a:extLst>
              <a:ext uri="{FF2B5EF4-FFF2-40B4-BE49-F238E27FC236}">
                <a16:creationId xmlns:a16="http://schemas.microsoft.com/office/drawing/2014/main" id="{5F0857C2-5A32-88A0-655A-A8FF416405EE}"/>
              </a:ext>
            </a:extLst>
          </p:cNvPr>
          <p:cNvPicPr>
            <a:picLocks noChangeAspect="1"/>
          </p:cNvPicPr>
          <p:nvPr/>
        </p:nvPicPr>
        <p:blipFill>
          <a:blip r:embed="rId4"/>
          <a:stretch>
            <a:fillRect/>
          </a:stretch>
        </p:blipFill>
        <p:spPr>
          <a:xfrm>
            <a:off x="8353427" y="823910"/>
            <a:ext cx="3752850" cy="2852735"/>
          </a:xfrm>
          <a:prstGeom prst="rect">
            <a:avLst/>
          </a:prstGeom>
        </p:spPr>
      </p:pic>
      <p:pic>
        <p:nvPicPr>
          <p:cNvPr id="10" name="Picture 9">
            <a:extLst>
              <a:ext uri="{FF2B5EF4-FFF2-40B4-BE49-F238E27FC236}">
                <a16:creationId xmlns:a16="http://schemas.microsoft.com/office/drawing/2014/main" id="{7D3A6B5F-049C-6B09-ED5F-5A2BE2A5CBD7}"/>
              </a:ext>
            </a:extLst>
          </p:cNvPr>
          <p:cNvPicPr>
            <a:picLocks noChangeAspect="1"/>
          </p:cNvPicPr>
          <p:nvPr/>
        </p:nvPicPr>
        <p:blipFill>
          <a:blip r:embed="rId5"/>
          <a:stretch>
            <a:fillRect/>
          </a:stretch>
        </p:blipFill>
        <p:spPr>
          <a:xfrm>
            <a:off x="0" y="3676645"/>
            <a:ext cx="3838574" cy="2428880"/>
          </a:xfrm>
          <a:prstGeom prst="rect">
            <a:avLst/>
          </a:prstGeom>
        </p:spPr>
      </p:pic>
      <p:pic>
        <p:nvPicPr>
          <p:cNvPr id="12" name="Picture 11">
            <a:extLst>
              <a:ext uri="{FF2B5EF4-FFF2-40B4-BE49-F238E27FC236}">
                <a16:creationId xmlns:a16="http://schemas.microsoft.com/office/drawing/2014/main" id="{B5FF2C46-553D-7A76-DF21-85DFDD94696E}"/>
              </a:ext>
            </a:extLst>
          </p:cNvPr>
          <p:cNvPicPr>
            <a:picLocks noChangeAspect="1"/>
          </p:cNvPicPr>
          <p:nvPr/>
        </p:nvPicPr>
        <p:blipFill>
          <a:blip r:embed="rId6"/>
          <a:stretch>
            <a:fillRect/>
          </a:stretch>
        </p:blipFill>
        <p:spPr>
          <a:xfrm>
            <a:off x="3914777" y="3676646"/>
            <a:ext cx="4352923" cy="2428880"/>
          </a:xfrm>
          <a:prstGeom prst="rect">
            <a:avLst/>
          </a:prstGeom>
        </p:spPr>
      </p:pic>
      <p:pic>
        <p:nvPicPr>
          <p:cNvPr id="14" name="Picture 13">
            <a:extLst>
              <a:ext uri="{FF2B5EF4-FFF2-40B4-BE49-F238E27FC236}">
                <a16:creationId xmlns:a16="http://schemas.microsoft.com/office/drawing/2014/main" id="{4DD1CF51-ADD8-8A2C-8629-913EDF26CC56}"/>
              </a:ext>
            </a:extLst>
          </p:cNvPr>
          <p:cNvPicPr>
            <a:picLocks noChangeAspect="1"/>
          </p:cNvPicPr>
          <p:nvPr/>
        </p:nvPicPr>
        <p:blipFill>
          <a:blip r:embed="rId7"/>
          <a:stretch>
            <a:fillRect/>
          </a:stretch>
        </p:blipFill>
        <p:spPr>
          <a:xfrm>
            <a:off x="8267701" y="3676645"/>
            <a:ext cx="3838576" cy="2428880"/>
          </a:xfrm>
          <a:prstGeom prst="rect">
            <a:avLst/>
          </a:prstGeom>
        </p:spPr>
      </p:pic>
      <p:sp>
        <p:nvSpPr>
          <p:cNvPr id="15" name="TextBox 14">
            <a:extLst>
              <a:ext uri="{FF2B5EF4-FFF2-40B4-BE49-F238E27FC236}">
                <a16:creationId xmlns:a16="http://schemas.microsoft.com/office/drawing/2014/main" id="{E6AD65FD-F922-C538-9D2A-C82826DB90B6}"/>
              </a:ext>
            </a:extLst>
          </p:cNvPr>
          <p:cNvSpPr txBox="1"/>
          <p:nvPr/>
        </p:nvSpPr>
        <p:spPr>
          <a:xfrm>
            <a:off x="1409701" y="6225581"/>
            <a:ext cx="7820024"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b="1" dirty="0">
                <a:solidFill>
                  <a:schemeClr val="tx1">
                    <a:lumMod val="95000"/>
                    <a:lumOff val="5000"/>
                  </a:schemeClr>
                </a:solidFill>
              </a:rPr>
              <a:t>Here we see all types of comments in dataset</a:t>
            </a:r>
            <a:endParaRPr lang="en-IN" sz="2800" b="1" dirty="0">
              <a:solidFill>
                <a:schemeClr val="tx1">
                  <a:lumMod val="95000"/>
                  <a:lumOff val="5000"/>
                </a:schemeClr>
              </a:solidFill>
            </a:endParaRPr>
          </a:p>
        </p:txBody>
      </p:sp>
    </p:spTree>
    <p:extLst>
      <p:ext uri="{BB962C8B-B14F-4D97-AF65-F5344CB8AC3E}">
        <p14:creationId xmlns:p14="http://schemas.microsoft.com/office/powerpoint/2010/main" val="65064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3B07-4ADE-87DC-B8E3-81D10C7767AA}"/>
              </a:ext>
            </a:extLst>
          </p:cNvPr>
          <p:cNvSpPr>
            <a:spLocks noGrp="1"/>
          </p:cNvSpPr>
          <p:nvPr>
            <p:ph type="title"/>
          </p:nvPr>
        </p:nvSpPr>
        <p:spPr>
          <a:xfrm>
            <a:off x="2556479" y="71094"/>
            <a:ext cx="6054121" cy="8909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Vectorization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39CD76F-34E0-3B11-D314-C8317A0E52EC}"/>
              </a:ext>
            </a:extLst>
          </p:cNvPr>
          <p:cNvPicPr>
            <a:picLocks noChangeAspect="1"/>
          </p:cNvPicPr>
          <p:nvPr/>
        </p:nvPicPr>
        <p:blipFill>
          <a:blip r:embed="rId2">
            <a:duotone>
              <a:prstClr val="black"/>
              <a:schemeClr val="accent6">
                <a:tint val="45000"/>
                <a:satMod val="400000"/>
              </a:schemeClr>
            </a:duotone>
          </a:blip>
          <a:stretch>
            <a:fillRect/>
          </a:stretch>
        </p:blipFill>
        <p:spPr>
          <a:xfrm>
            <a:off x="138112" y="1371600"/>
            <a:ext cx="8334375" cy="48577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pic>
      <p:sp>
        <p:nvSpPr>
          <p:cNvPr id="5" name="TextBox 4">
            <a:extLst>
              <a:ext uri="{FF2B5EF4-FFF2-40B4-BE49-F238E27FC236}">
                <a16:creationId xmlns:a16="http://schemas.microsoft.com/office/drawing/2014/main" id="{3B11AB4D-179D-0A7F-F422-3AEDBF51DD1B}"/>
              </a:ext>
            </a:extLst>
          </p:cNvPr>
          <p:cNvSpPr txBox="1"/>
          <p:nvPr/>
        </p:nvSpPr>
        <p:spPr>
          <a:xfrm>
            <a:off x="8610600" y="3095625"/>
            <a:ext cx="3581400" cy="1938992"/>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i="1" dirty="0">
                <a:solidFill>
                  <a:schemeClr val="tx1">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 use  vectorizer to bring text into numeric values so it can predict weather it is malignant or not.</a:t>
            </a:r>
            <a:endParaRPr lang="en-IN" sz="2400" i="1" dirty="0">
              <a:solidFill>
                <a:schemeClr val="tx1">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05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8570-5E88-DF11-7B25-E05B883D7C98}"/>
              </a:ext>
            </a:extLst>
          </p:cNvPr>
          <p:cNvSpPr>
            <a:spLocks noGrp="1"/>
          </p:cNvSpPr>
          <p:nvPr>
            <p:ph type="title"/>
          </p:nvPr>
        </p:nvSpPr>
        <p:spPr>
          <a:xfrm>
            <a:off x="257175" y="223494"/>
            <a:ext cx="10969130" cy="8147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effectLst>
                  <a:outerShdw blurRad="38100" dist="38100" dir="2700000" algn="tl">
                    <a:srgbClr val="000000">
                      <a:alpha val="43137"/>
                    </a:srgbClr>
                  </a:outerShdw>
                </a:effectLst>
                <a:latin typeface="Arial Black" panose="020B0A04020102020204" pitchFamily="34" charset="0"/>
              </a:rPr>
              <a:t>Train and test splitting data</a:t>
            </a:r>
            <a:endParaRPr lang="en-IN" sz="4400" b="1" i="1" dirty="0">
              <a:solidFill>
                <a:srgbClr val="00B050"/>
              </a:solidFill>
              <a:effectLst>
                <a:outerShdw blurRad="38100" dist="38100" dir="2700000" algn="tl">
                  <a:srgbClr val="000000">
                    <a:alpha val="43137"/>
                  </a:srgbClr>
                </a:outerShdw>
              </a:effectLst>
              <a:latin typeface="Arial Black" panose="020B0A04020102020204" pitchFamily="34" charset="0"/>
            </a:endParaRPr>
          </a:p>
        </p:txBody>
      </p:sp>
      <p:pic>
        <p:nvPicPr>
          <p:cNvPr id="4" name="Picture 3">
            <a:extLst>
              <a:ext uri="{FF2B5EF4-FFF2-40B4-BE49-F238E27FC236}">
                <a16:creationId xmlns:a16="http://schemas.microsoft.com/office/drawing/2014/main" id="{47E507AC-1A99-CF97-D8CA-A3BB88A8E6F8}"/>
              </a:ext>
            </a:extLst>
          </p:cNvPr>
          <p:cNvPicPr>
            <a:picLocks noChangeAspect="1"/>
          </p:cNvPicPr>
          <p:nvPr/>
        </p:nvPicPr>
        <p:blipFill>
          <a:blip r:embed="rId2">
            <a:duotone>
              <a:prstClr val="black"/>
              <a:schemeClr val="accent6">
                <a:tint val="45000"/>
                <a:satMod val="400000"/>
              </a:schemeClr>
            </a:duotone>
          </a:blip>
          <a:stretch>
            <a:fillRect/>
          </a:stretch>
        </p:blipFill>
        <p:spPr>
          <a:xfrm>
            <a:off x="447675" y="1347188"/>
            <a:ext cx="11296650" cy="302062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421DE54C-54F0-C57A-1F03-7E3A3299BD23}"/>
              </a:ext>
            </a:extLst>
          </p:cNvPr>
          <p:cNvSpPr txBox="1"/>
          <p:nvPr/>
        </p:nvSpPr>
        <p:spPr>
          <a:xfrm>
            <a:off x="3524251" y="4676774"/>
            <a:ext cx="4267200" cy="954107"/>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solidFill>
                  <a:schemeClr val="tx1"/>
                </a:solidFill>
                <a:effectLst>
                  <a:outerShdw blurRad="38100" dist="38100" dir="2700000" algn="tl">
                    <a:srgbClr val="000000">
                      <a:alpha val="43137"/>
                    </a:srgbClr>
                  </a:outerShdw>
                </a:effectLst>
              </a:rPr>
              <a:t>Splitting data into train and test to train the models </a:t>
            </a:r>
            <a:endParaRPr lang="en-IN" sz="28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3313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878E-BB3F-F4C8-B266-842694AF0E59}"/>
              </a:ext>
            </a:extLst>
          </p:cNvPr>
          <p:cNvSpPr>
            <a:spLocks noGrp="1"/>
          </p:cNvSpPr>
          <p:nvPr>
            <p:ph type="title"/>
          </p:nvPr>
        </p:nvSpPr>
        <p:spPr>
          <a:xfrm>
            <a:off x="542925" y="242544"/>
            <a:ext cx="10648949" cy="66233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model building libraries </a:t>
            </a:r>
            <a:endParaRPr lang="en-IN" sz="4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140972A-75D9-F030-EE5D-F7175544CC0D}"/>
              </a:ext>
            </a:extLst>
          </p:cNvPr>
          <p:cNvPicPr>
            <a:picLocks noChangeAspect="1"/>
          </p:cNvPicPr>
          <p:nvPr/>
        </p:nvPicPr>
        <p:blipFill>
          <a:blip r:embed="rId2">
            <a:duotone>
              <a:prstClr val="black"/>
              <a:schemeClr val="accent6">
                <a:tint val="45000"/>
                <a:satMod val="400000"/>
              </a:schemeClr>
            </a:duotone>
          </a:blip>
          <a:stretch>
            <a:fillRect/>
          </a:stretch>
        </p:blipFill>
        <p:spPr>
          <a:xfrm>
            <a:off x="219075" y="1215579"/>
            <a:ext cx="6524625" cy="36643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29CFF087-03A7-6B3E-49C0-F37493AF7090}"/>
              </a:ext>
            </a:extLst>
          </p:cNvPr>
          <p:cNvPicPr>
            <a:picLocks noChangeAspect="1"/>
          </p:cNvPicPr>
          <p:nvPr/>
        </p:nvPicPr>
        <p:blipFill>
          <a:blip r:embed="rId3">
            <a:duotone>
              <a:prstClr val="black"/>
              <a:schemeClr val="accent6">
                <a:tint val="45000"/>
                <a:satMod val="400000"/>
              </a:schemeClr>
            </a:duotone>
          </a:blip>
          <a:stretch>
            <a:fillRect/>
          </a:stretch>
        </p:blipFill>
        <p:spPr>
          <a:xfrm>
            <a:off x="6743700" y="1215579"/>
            <a:ext cx="5448299" cy="366430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6">
            <a:extLst>
              <a:ext uri="{FF2B5EF4-FFF2-40B4-BE49-F238E27FC236}">
                <a16:creationId xmlns:a16="http://schemas.microsoft.com/office/drawing/2014/main" id="{ECC55F63-60AC-66AA-6C0E-6A30786389AB}"/>
              </a:ext>
            </a:extLst>
          </p:cNvPr>
          <p:cNvSpPr txBox="1"/>
          <p:nvPr/>
        </p:nvSpPr>
        <p:spPr>
          <a:xfrm>
            <a:off x="3519487" y="5134589"/>
            <a:ext cx="5448299" cy="7078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b="1" i="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important libraries for machine learning algorithms and creating models</a:t>
            </a:r>
            <a:endParaRPr lang="en-IN" sz="2000" b="1" i="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802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6F7B-BA0F-9F2D-1B54-94E47FC906AE}"/>
              </a:ext>
            </a:extLst>
          </p:cNvPr>
          <p:cNvSpPr>
            <a:spLocks noGrp="1"/>
          </p:cNvSpPr>
          <p:nvPr>
            <p:ph type="title"/>
          </p:nvPr>
        </p:nvSpPr>
        <p:spPr>
          <a:xfrm>
            <a:off x="2945114" y="261595"/>
            <a:ext cx="6301771" cy="8433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Models outputs</a:t>
            </a:r>
            <a:endParaRPr lang="en-IN" sz="5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9AA43B3-A2AC-D396-40C6-B9BAD71E8CFA}"/>
              </a:ext>
            </a:extLst>
          </p:cNvPr>
          <p:cNvPicPr>
            <a:picLocks noChangeAspect="1"/>
          </p:cNvPicPr>
          <p:nvPr/>
        </p:nvPicPr>
        <p:blipFill>
          <a:blip r:embed="rId2"/>
          <a:stretch>
            <a:fillRect/>
          </a:stretch>
        </p:blipFill>
        <p:spPr>
          <a:xfrm>
            <a:off x="90487" y="1257300"/>
            <a:ext cx="4043363" cy="4343400"/>
          </a:xfrm>
          <a:prstGeom prst="rect">
            <a:avLst/>
          </a:prstGeom>
        </p:spPr>
      </p:pic>
      <p:pic>
        <p:nvPicPr>
          <p:cNvPr id="6" name="Picture 5">
            <a:extLst>
              <a:ext uri="{FF2B5EF4-FFF2-40B4-BE49-F238E27FC236}">
                <a16:creationId xmlns:a16="http://schemas.microsoft.com/office/drawing/2014/main" id="{3D2E96AC-E3E8-BF41-E327-A5D0553690F1}"/>
              </a:ext>
            </a:extLst>
          </p:cNvPr>
          <p:cNvPicPr>
            <a:picLocks noChangeAspect="1"/>
          </p:cNvPicPr>
          <p:nvPr/>
        </p:nvPicPr>
        <p:blipFill>
          <a:blip r:embed="rId3"/>
          <a:stretch>
            <a:fillRect/>
          </a:stretch>
        </p:blipFill>
        <p:spPr>
          <a:xfrm>
            <a:off x="4133850" y="1257301"/>
            <a:ext cx="4162425" cy="4343400"/>
          </a:xfrm>
          <a:prstGeom prst="rect">
            <a:avLst/>
          </a:prstGeom>
        </p:spPr>
      </p:pic>
      <p:pic>
        <p:nvPicPr>
          <p:cNvPr id="8" name="Picture 7">
            <a:extLst>
              <a:ext uri="{FF2B5EF4-FFF2-40B4-BE49-F238E27FC236}">
                <a16:creationId xmlns:a16="http://schemas.microsoft.com/office/drawing/2014/main" id="{0ECBDE94-0189-7461-8803-8C924241DEED}"/>
              </a:ext>
            </a:extLst>
          </p:cNvPr>
          <p:cNvPicPr>
            <a:picLocks noChangeAspect="1"/>
          </p:cNvPicPr>
          <p:nvPr/>
        </p:nvPicPr>
        <p:blipFill>
          <a:blip r:embed="rId4"/>
          <a:stretch>
            <a:fillRect/>
          </a:stretch>
        </p:blipFill>
        <p:spPr>
          <a:xfrm>
            <a:off x="8296276" y="1257300"/>
            <a:ext cx="3805238" cy="4343400"/>
          </a:xfrm>
          <a:prstGeom prst="rect">
            <a:avLst/>
          </a:prstGeom>
        </p:spPr>
      </p:pic>
      <p:sp>
        <p:nvSpPr>
          <p:cNvPr id="9" name="TextBox 8">
            <a:extLst>
              <a:ext uri="{FF2B5EF4-FFF2-40B4-BE49-F238E27FC236}">
                <a16:creationId xmlns:a16="http://schemas.microsoft.com/office/drawing/2014/main" id="{53CE3FC8-9C85-6213-EBC2-54F389B24910}"/>
              </a:ext>
            </a:extLst>
          </p:cNvPr>
          <p:cNvSpPr txBox="1"/>
          <p:nvPr/>
        </p:nvSpPr>
        <p:spPr>
          <a:xfrm>
            <a:off x="90486" y="5600700"/>
            <a:ext cx="3805238" cy="369332"/>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Support vector machine == Linear svc</a:t>
            </a:r>
            <a:endParaRPr lang="en-IN" dirty="0"/>
          </a:p>
        </p:txBody>
      </p:sp>
      <p:sp>
        <p:nvSpPr>
          <p:cNvPr id="11" name="TextBox 10">
            <a:extLst>
              <a:ext uri="{FF2B5EF4-FFF2-40B4-BE49-F238E27FC236}">
                <a16:creationId xmlns:a16="http://schemas.microsoft.com/office/drawing/2014/main" id="{8BC1F46A-BF90-B58D-005D-2EA42096349B}"/>
              </a:ext>
            </a:extLst>
          </p:cNvPr>
          <p:cNvSpPr txBox="1"/>
          <p:nvPr/>
        </p:nvSpPr>
        <p:spPr>
          <a:xfrm>
            <a:off x="5068491" y="5600700"/>
            <a:ext cx="2333625" cy="400110"/>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dirty="0"/>
              <a:t>Logistic regression</a:t>
            </a:r>
            <a:endParaRPr lang="en-IN" sz="2000" dirty="0"/>
          </a:p>
        </p:txBody>
      </p:sp>
      <p:sp>
        <p:nvSpPr>
          <p:cNvPr id="12" name="TextBox 11">
            <a:extLst>
              <a:ext uri="{FF2B5EF4-FFF2-40B4-BE49-F238E27FC236}">
                <a16:creationId xmlns:a16="http://schemas.microsoft.com/office/drawing/2014/main" id="{1998EEFA-6FBE-CE8D-57B0-F9B5D424CF9B}"/>
              </a:ext>
            </a:extLst>
          </p:cNvPr>
          <p:cNvSpPr txBox="1"/>
          <p:nvPr/>
        </p:nvSpPr>
        <p:spPr>
          <a:xfrm>
            <a:off x="8841582" y="5600700"/>
            <a:ext cx="2714625" cy="400110"/>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dirty="0"/>
              <a:t>Multinomial naïve bayes</a:t>
            </a:r>
            <a:endParaRPr lang="en-IN" sz="2000" dirty="0"/>
          </a:p>
        </p:txBody>
      </p:sp>
    </p:spTree>
    <p:extLst>
      <p:ext uri="{BB962C8B-B14F-4D97-AF65-F5344CB8AC3E}">
        <p14:creationId xmlns:p14="http://schemas.microsoft.com/office/powerpoint/2010/main" val="260722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10753E-2E75-856A-EDB9-E1D3622CDA07}"/>
              </a:ext>
            </a:extLst>
          </p:cNvPr>
          <p:cNvSpPr>
            <a:spLocks noGrp="1"/>
          </p:cNvSpPr>
          <p:nvPr>
            <p:ph type="title"/>
          </p:nvPr>
        </p:nvSpPr>
        <p:spPr>
          <a:xfrm>
            <a:off x="3171826" y="104775"/>
            <a:ext cx="6248400" cy="89535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6000" b="1" i="1" dirty="0">
                <a:solidFill>
                  <a:srgbClr val="00B050"/>
                </a:solidFill>
                <a:effectLst>
                  <a:outerShdw blurRad="38100" dist="38100" dir="2700000" algn="tl">
                    <a:srgbClr val="000000">
                      <a:alpha val="43137"/>
                    </a:srgbClr>
                  </a:outerShdw>
                </a:effectLst>
              </a:rPr>
              <a:t>INTRODUCTION</a:t>
            </a:r>
            <a:endParaRPr lang="en-IN" sz="6000" b="1" i="1" dirty="0">
              <a:solidFill>
                <a:srgbClr val="00B050"/>
              </a:solidFill>
              <a:effectLst>
                <a:outerShdw blurRad="38100" dist="38100" dir="2700000" algn="tl">
                  <a:srgbClr val="000000">
                    <a:alpha val="43137"/>
                  </a:srgbClr>
                </a:outerShdw>
              </a:effectLst>
            </a:endParaRPr>
          </a:p>
        </p:txBody>
      </p:sp>
      <p:sp>
        <p:nvSpPr>
          <p:cNvPr id="8" name="Content Placeholder 2">
            <a:extLst>
              <a:ext uri="{FF2B5EF4-FFF2-40B4-BE49-F238E27FC236}">
                <a16:creationId xmlns:a16="http://schemas.microsoft.com/office/drawing/2014/main" id="{BF6DD279-97ED-78DC-29A7-DB74946A18B3}"/>
              </a:ext>
            </a:extLst>
          </p:cNvPr>
          <p:cNvSpPr>
            <a:spLocks noGrp="1"/>
          </p:cNvSpPr>
          <p:nvPr>
            <p:ph idx="1"/>
          </p:nvPr>
        </p:nvSpPr>
        <p:spPr>
          <a:xfrm>
            <a:off x="133350" y="1057275"/>
            <a:ext cx="12058650" cy="5695950"/>
          </a:xfrm>
          <a:ln/>
        </p:spPr>
        <p:style>
          <a:lnRef idx="3">
            <a:schemeClr val="lt1"/>
          </a:lnRef>
          <a:fillRef idx="1">
            <a:schemeClr val="accent5"/>
          </a:fillRef>
          <a:effectRef idx="1">
            <a:schemeClr val="accent5"/>
          </a:effectRef>
          <a:fontRef idx="minor">
            <a:schemeClr val="lt1"/>
          </a:fontRef>
        </p:style>
        <p:txBody>
          <a:bodyPr>
            <a:noAutofit/>
          </a:bodyPr>
          <a:lstStyle/>
          <a:p>
            <a:r>
              <a:rPr lang="en-US" sz="2000" b="1" i="1" dirty="0">
                <a:solidFill>
                  <a:schemeClr val="tx1">
                    <a:lumMod val="95000"/>
                    <a:lumOff val="5000"/>
                  </a:schemeClr>
                </a:solidFill>
                <a:latin typeface="Arial" panose="020B0604020202020204" pitchFamily="34" charset="0"/>
                <a:cs typeface="Arial" panose="020B0604020202020204" pitchFamily="34" charset="0"/>
              </a:rPr>
              <a:t>Online forums and social media platforms have provided individuals with the means to put forward their thoughts and freely express their opinion on various issues and incidents. In some cases, these online comments contain explicit language which may hurt the readers. Comments containing explicit language can be classified into myriad categories such as Toxic, Severe Toxic, Obscene, Threat, Insult, and Identity Hate. The threat of abuse and harassment means that many people stop expressing themselves and give up on seeking different opinions.</a:t>
            </a:r>
          </a:p>
          <a:p>
            <a:r>
              <a:rPr lang="en-US" sz="2000" b="1" i="1" dirty="0">
                <a:solidFill>
                  <a:schemeClr val="tx1">
                    <a:lumMod val="95000"/>
                    <a:lumOff val="5000"/>
                  </a:schemeClr>
                </a:solidFill>
                <a:latin typeface="Arial" panose="020B0604020202020204" pitchFamily="34" charset="0"/>
                <a:cs typeface="Arial" panose="020B0604020202020204" pitchFamily="34" charset="0"/>
              </a:rPr>
              <a:t>To protect users from being exposed to offensive language on online forums or social media sites, companies have started flagging comments and blocking users who are found guilty of using unpleasant language. Several Machine Learning models have been developed and deployed to filter out the unruly language and protect internet users from becoming victims of online harassment and cyberbullying.</a:t>
            </a:r>
          </a:p>
          <a:p>
            <a:pPr marL="0" indent="0">
              <a:buNone/>
            </a:pPr>
            <a:r>
              <a:rPr lang="en-US" sz="2000" b="1" i="1" dirty="0">
                <a:solidFill>
                  <a:schemeClr val="tx1">
                    <a:lumMod val="95000"/>
                    <a:lumOff val="5000"/>
                  </a:schemeClr>
                </a:solidFill>
                <a:latin typeface="Arial" panose="020B0604020202020204" pitchFamily="34" charset="0"/>
                <a:cs typeface="Arial" panose="020B0604020202020204" pitchFamily="34" charset="0"/>
              </a:rPr>
              <a:t>The background for the problem originates from the multitude of online forums, where-in people participate actively and make comments. The task was thus to build a model which could make prediction to classify the comments into various categories.</a:t>
            </a:r>
          </a:p>
          <a:p>
            <a:pPr marL="0" indent="0">
              <a:buNone/>
            </a:pPr>
            <a:endParaRPr lang="en-US" sz="2000" b="1" i="1" dirty="0">
              <a:solidFill>
                <a:srgbClr val="292929"/>
              </a:solidFill>
              <a:latin typeface="Arial" panose="020B0604020202020204" pitchFamily="34" charset="0"/>
              <a:cs typeface="Arial" panose="020B0604020202020204" pitchFamily="34" charset="0"/>
            </a:endParaRPr>
          </a:p>
          <a:p>
            <a:pPr marL="0" indent="0">
              <a:buNone/>
            </a:pPr>
            <a:endParaRPr lang="en-IN" sz="2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994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3836-12F7-48A9-672D-65201AEA5550}"/>
              </a:ext>
            </a:extLst>
          </p:cNvPr>
          <p:cNvSpPr>
            <a:spLocks noGrp="1"/>
          </p:cNvSpPr>
          <p:nvPr>
            <p:ph type="title"/>
          </p:nvPr>
        </p:nvSpPr>
        <p:spPr>
          <a:xfrm>
            <a:off x="3295651" y="80620"/>
            <a:ext cx="5429250" cy="92903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48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 output</a:t>
            </a:r>
            <a:endParaRPr lang="en-IN" sz="48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041527C-ACE5-7D0A-E324-19F719A9D11E}"/>
              </a:ext>
            </a:extLst>
          </p:cNvPr>
          <p:cNvPicPr>
            <a:picLocks noChangeAspect="1"/>
          </p:cNvPicPr>
          <p:nvPr/>
        </p:nvPicPr>
        <p:blipFill>
          <a:blip r:embed="rId2"/>
          <a:stretch>
            <a:fillRect/>
          </a:stretch>
        </p:blipFill>
        <p:spPr>
          <a:xfrm>
            <a:off x="457200" y="1491805"/>
            <a:ext cx="4686298" cy="4166046"/>
          </a:xfrm>
          <a:prstGeom prst="rect">
            <a:avLst/>
          </a:prstGeom>
        </p:spPr>
      </p:pic>
      <p:pic>
        <p:nvPicPr>
          <p:cNvPr id="6" name="Picture 5">
            <a:extLst>
              <a:ext uri="{FF2B5EF4-FFF2-40B4-BE49-F238E27FC236}">
                <a16:creationId xmlns:a16="http://schemas.microsoft.com/office/drawing/2014/main" id="{CAADC7AF-A00F-4790-5241-44F7AFD33F99}"/>
              </a:ext>
            </a:extLst>
          </p:cNvPr>
          <p:cNvPicPr>
            <a:picLocks noChangeAspect="1"/>
          </p:cNvPicPr>
          <p:nvPr/>
        </p:nvPicPr>
        <p:blipFill>
          <a:blip r:embed="rId3"/>
          <a:stretch>
            <a:fillRect/>
          </a:stretch>
        </p:blipFill>
        <p:spPr>
          <a:xfrm>
            <a:off x="6381751" y="1491805"/>
            <a:ext cx="4686299" cy="4166046"/>
          </a:xfrm>
          <a:prstGeom prst="rect">
            <a:avLst/>
          </a:prstGeom>
        </p:spPr>
      </p:pic>
      <p:sp>
        <p:nvSpPr>
          <p:cNvPr id="7" name="TextBox 6">
            <a:extLst>
              <a:ext uri="{FF2B5EF4-FFF2-40B4-BE49-F238E27FC236}">
                <a16:creationId xmlns:a16="http://schemas.microsoft.com/office/drawing/2014/main" id="{0C770D1E-7582-EA51-156A-41EE54CC49A1}"/>
              </a:ext>
            </a:extLst>
          </p:cNvPr>
          <p:cNvSpPr txBox="1"/>
          <p:nvPr/>
        </p:nvSpPr>
        <p:spPr>
          <a:xfrm>
            <a:off x="733425" y="5668817"/>
            <a:ext cx="3829050" cy="461665"/>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400" dirty="0"/>
              <a:t>Linear model -SDG Classifier</a:t>
            </a:r>
            <a:endParaRPr lang="en-IN" sz="2400" dirty="0"/>
          </a:p>
        </p:txBody>
      </p:sp>
      <p:sp>
        <p:nvSpPr>
          <p:cNvPr id="8" name="TextBox 7">
            <a:extLst>
              <a:ext uri="{FF2B5EF4-FFF2-40B4-BE49-F238E27FC236}">
                <a16:creationId xmlns:a16="http://schemas.microsoft.com/office/drawing/2014/main" id="{6AECA8C3-F4A1-CAE9-4436-3B5014A6AC63}"/>
              </a:ext>
            </a:extLst>
          </p:cNvPr>
          <p:cNvSpPr txBox="1"/>
          <p:nvPr/>
        </p:nvSpPr>
        <p:spPr>
          <a:xfrm>
            <a:off x="7143751" y="5668817"/>
            <a:ext cx="2800350"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t>LGBM Classifier</a:t>
            </a:r>
            <a:endParaRPr lang="en-IN" sz="2800" dirty="0"/>
          </a:p>
        </p:txBody>
      </p:sp>
    </p:spTree>
    <p:extLst>
      <p:ext uri="{BB962C8B-B14F-4D97-AF65-F5344CB8AC3E}">
        <p14:creationId xmlns:p14="http://schemas.microsoft.com/office/powerpoint/2010/main" val="214911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75B5-D17B-D5CE-EA18-CB5C54CF824B}"/>
              </a:ext>
            </a:extLst>
          </p:cNvPr>
          <p:cNvSpPr>
            <a:spLocks noGrp="1"/>
          </p:cNvSpPr>
          <p:nvPr>
            <p:ph type="title"/>
          </p:nvPr>
        </p:nvSpPr>
        <p:spPr>
          <a:xfrm>
            <a:off x="2480280" y="242544"/>
            <a:ext cx="6844696"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analysis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FC0E033-CB53-E549-1FF2-63508626EBD8}"/>
              </a:ext>
            </a:extLst>
          </p:cNvPr>
          <p:cNvPicPr>
            <a:picLocks noChangeAspect="1"/>
          </p:cNvPicPr>
          <p:nvPr/>
        </p:nvPicPr>
        <p:blipFill>
          <a:blip r:embed="rId2"/>
          <a:stretch>
            <a:fillRect/>
          </a:stretch>
        </p:blipFill>
        <p:spPr>
          <a:xfrm>
            <a:off x="2143125" y="1196529"/>
            <a:ext cx="7181851" cy="3600450"/>
          </a:xfrm>
          <a:prstGeom prst="rect">
            <a:avLst/>
          </a:prstGeom>
        </p:spPr>
      </p:pic>
      <p:sp>
        <p:nvSpPr>
          <p:cNvPr id="5" name="TextBox 4">
            <a:extLst>
              <a:ext uri="{FF2B5EF4-FFF2-40B4-BE49-F238E27FC236}">
                <a16:creationId xmlns:a16="http://schemas.microsoft.com/office/drawing/2014/main" id="{33E65B0F-C8EB-5C95-9D7F-8CF65F17E06E}"/>
              </a:ext>
            </a:extLst>
          </p:cNvPr>
          <p:cNvSpPr txBox="1"/>
          <p:nvPr/>
        </p:nvSpPr>
        <p:spPr>
          <a:xfrm>
            <a:off x="2600325" y="4922807"/>
            <a:ext cx="5676900" cy="14773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i="1" dirty="0">
                <a:latin typeface="Arial" panose="020B0604020202020204" pitchFamily="34" charset="0"/>
                <a:cs typeface="Arial" panose="020B0604020202020204" pitchFamily="34" charset="0"/>
              </a:rPr>
              <a:t>We analyze here all different type of score,</a:t>
            </a:r>
          </a:p>
          <a:p>
            <a:r>
              <a:rPr lang="en-US" i="1" dirty="0">
                <a:latin typeface="Arial" panose="020B0604020202020204" pitchFamily="34" charset="0"/>
                <a:cs typeface="Arial" panose="020B0604020202020204" pitchFamily="34" charset="0"/>
              </a:rPr>
              <a:t>And its clear that Linear SVC has the highest score among all </a:t>
            </a:r>
          </a:p>
          <a:p>
            <a:r>
              <a:rPr lang="en-US" i="1" dirty="0">
                <a:latin typeface="Arial" panose="020B0604020202020204" pitchFamily="34" charset="0"/>
                <a:cs typeface="Arial" panose="020B0604020202020204" pitchFamily="34" charset="0"/>
              </a:rPr>
              <a:t>Accuracy score:-0.9174  Jaccard score:-0.8475 f1score:-0.9174</a:t>
            </a:r>
            <a:endParaRPr lang="en-IN"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84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3805-C698-2982-1B63-0E6DC7CCA16C}"/>
              </a:ext>
            </a:extLst>
          </p:cNvPr>
          <p:cNvSpPr>
            <a:spLocks noGrp="1"/>
          </p:cNvSpPr>
          <p:nvPr>
            <p:ph type="title"/>
          </p:nvPr>
        </p:nvSpPr>
        <p:spPr>
          <a:xfrm>
            <a:off x="3321352" y="375894"/>
            <a:ext cx="4882546"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6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Prediction </a:t>
            </a:r>
            <a:endParaRPr lang="en-IN" sz="60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21FF16B-7F52-ABBC-71BA-377C81BE345E}"/>
              </a:ext>
            </a:extLst>
          </p:cNvPr>
          <p:cNvPicPr>
            <a:picLocks noChangeAspect="1"/>
          </p:cNvPicPr>
          <p:nvPr/>
        </p:nvPicPr>
        <p:blipFill>
          <a:blip r:embed="rId2"/>
          <a:stretch>
            <a:fillRect/>
          </a:stretch>
        </p:blipFill>
        <p:spPr>
          <a:xfrm>
            <a:off x="3057525" y="2033587"/>
            <a:ext cx="5410200" cy="2409825"/>
          </a:xfrm>
          <a:prstGeom prst="rect">
            <a:avLst/>
          </a:prstGeom>
        </p:spPr>
      </p:pic>
      <p:sp>
        <p:nvSpPr>
          <p:cNvPr id="5" name="TextBox 4">
            <a:extLst>
              <a:ext uri="{FF2B5EF4-FFF2-40B4-BE49-F238E27FC236}">
                <a16:creationId xmlns:a16="http://schemas.microsoft.com/office/drawing/2014/main" id="{F31AFD8A-474F-028E-D038-D5185C5482AC}"/>
              </a:ext>
            </a:extLst>
          </p:cNvPr>
          <p:cNvSpPr txBox="1"/>
          <p:nvPr/>
        </p:nvSpPr>
        <p:spPr>
          <a:xfrm>
            <a:off x="2822942" y="4682538"/>
            <a:ext cx="6606808" cy="95410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dirty="0">
                <a:latin typeface="Arial" panose="020B0604020202020204" pitchFamily="34" charset="0"/>
                <a:cs typeface="Arial" panose="020B0604020202020204" pitchFamily="34" charset="0"/>
              </a:rPr>
              <a:t>Predicting the test dataset as we have and we get the results. </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90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C114-85E3-08C2-D8EF-2F14885B2AA4}"/>
              </a:ext>
            </a:extLst>
          </p:cNvPr>
          <p:cNvSpPr>
            <a:spLocks noGrp="1"/>
          </p:cNvSpPr>
          <p:nvPr>
            <p:ph type="title"/>
          </p:nvPr>
        </p:nvSpPr>
        <p:spPr>
          <a:xfrm>
            <a:off x="2489804" y="299694"/>
            <a:ext cx="7616221"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Saving the model </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BD3E8BA-184B-71F0-E6C5-17C1926A2E45}"/>
              </a:ext>
            </a:extLst>
          </p:cNvPr>
          <p:cNvPicPr>
            <a:picLocks noChangeAspect="1"/>
          </p:cNvPicPr>
          <p:nvPr/>
        </p:nvPicPr>
        <p:blipFill>
          <a:blip r:embed="rId2"/>
          <a:stretch>
            <a:fillRect/>
          </a:stretch>
        </p:blipFill>
        <p:spPr>
          <a:xfrm>
            <a:off x="2200276" y="1866899"/>
            <a:ext cx="7419974" cy="2828925"/>
          </a:xfrm>
          <a:prstGeom prst="rect">
            <a:avLst/>
          </a:prstGeom>
        </p:spPr>
      </p:pic>
      <p:sp>
        <p:nvSpPr>
          <p:cNvPr id="5" name="TextBox 4">
            <a:extLst>
              <a:ext uri="{FF2B5EF4-FFF2-40B4-BE49-F238E27FC236}">
                <a16:creationId xmlns:a16="http://schemas.microsoft.com/office/drawing/2014/main" id="{3D6AF691-C8A4-4C55-6FE8-F644C3EDB6B6}"/>
              </a:ext>
            </a:extLst>
          </p:cNvPr>
          <p:cNvSpPr txBox="1"/>
          <p:nvPr/>
        </p:nvSpPr>
        <p:spPr>
          <a:xfrm>
            <a:off x="4207713" y="4859851"/>
            <a:ext cx="3405099" cy="7078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4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Model saved </a:t>
            </a:r>
            <a:endParaRPr lang="en-IN" sz="40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723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F7C3-1ED6-2778-DFD8-7925FB046880}"/>
              </a:ext>
            </a:extLst>
          </p:cNvPr>
          <p:cNvSpPr>
            <a:spLocks noGrp="1"/>
          </p:cNvSpPr>
          <p:nvPr>
            <p:ph type="title"/>
          </p:nvPr>
        </p:nvSpPr>
        <p:spPr>
          <a:xfrm>
            <a:off x="3795712" y="312290"/>
            <a:ext cx="5915025" cy="81416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 TOPIC</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F3EFB53-E2AF-2B3B-AF25-67FB140C7179}"/>
              </a:ext>
            </a:extLst>
          </p:cNvPr>
          <p:cNvSpPr txBox="1"/>
          <p:nvPr/>
        </p:nvSpPr>
        <p:spPr>
          <a:xfrm>
            <a:off x="1847851" y="1667966"/>
            <a:ext cx="9591674" cy="413728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just">
              <a:lnSpc>
                <a:spcPct val="107000"/>
              </a:lnSpc>
              <a:spcAft>
                <a:spcPts val="800"/>
              </a:spcAft>
            </a:pPr>
            <a:r>
              <a:rPr lang="en-US" sz="24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Our goal is to build a prototype of online hate and abuse comment classifier which can used to classify hate and offensive comments so that it can be controlled and restricted from spreading hatred and cyberbullying. </a:t>
            </a:r>
          </a:p>
          <a:p>
            <a:pPr algn="just">
              <a:lnSpc>
                <a:spcPct val="107000"/>
              </a:lnSpc>
              <a:spcAft>
                <a:spcPts val="800"/>
              </a:spcAft>
            </a:pPr>
            <a:r>
              <a:rPr lang="en-US" sz="24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You need to build a model that can differentiate between comments and its categories</a:t>
            </a:r>
            <a:r>
              <a:rPr lang="en-US" sz="18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  </a:t>
            </a:r>
          </a:p>
          <a:p>
            <a:pPr>
              <a:lnSpc>
                <a:spcPct val="107000"/>
              </a:lnSpc>
              <a:spcAft>
                <a:spcPts val="800"/>
              </a:spcAft>
            </a:pPr>
            <a:endParaRPr lang="en-US" sz="1800"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783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48C0-3234-ED29-DF2F-F056E162FC55}"/>
              </a:ext>
            </a:extLst>
          </p:cNvPr>
          <p:cNvSpPr>
            <a:spLocks noGrp="1"/>
          </p:cNvSpPr>
          <p:nvPr>
            <p:ph type="title"/>
          </p:nvPr>
        </p:nvSpPr>
        <p:spPr>
          <a:xfrm>
            <a:off x="2390775" y="152400"/>
            <a:ext cx="8248650" cy="10287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6000" i="1" dirty="0">
                <a:solidFill>
                  <a:srgbClr val="00B050"/>
                </a:solidFill>
                <a:effectLst>
                  <a:outerShdw blurRad="38100" dist="38100" dir="2700000" algn="tl">
                    <a:srgbClr val="000000">
                      <a:alpha val="43137"/>
                    </a:srgbClr>
                  </a:outerShdw>
                </a:effectLst>
              </a:rPr>
              <a:t> </a:t>
            </a:r>
            <a:r>
              <a:rPr lang="en-IN" sz="6000" b="1" i="1"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DATA SET DESCRIPTION</a:t>
            </a:r>
            <a:br>
              <a:rPr lang="en-IN" sz="6000" i="1" dirty="0">
                <a:solidFill>
                  <a:srgbClr val="00B050"/>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br>
            <a:endParaRPr lang="en-IN" sz="6000" i="1" dirty="0">
              <a:solidFill>
                <a:srgbClr val="00B05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A402EEF7-AA60-E68D-124C-B3242490DE9B}"/>
              </a:ext>
            </a:extLst>
          </p:cNvPr>
          <p:cNvSpPr txBox="1"/>
          <p:nvPr/>
        </p:nvSpPr>
        <p:spPr>
          <a:xfrm>
            <a:off x="1162051" y="1391230"/>
            <a:ext cx="10801349" cy="525419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p>
          <a:p>
            <a:pPr>
              <a:lnSpc>
                <a:spcPct val="107000"/>
              </a:lnSpc>
              <a:spcAft>
                <a:spcPts val="800"/>
              </a:spcAft>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The data set includes:</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Malignant: It is the Label column, which includes values 0 and 1, denoting if the comment is malignant or not.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Highly Malignant: It denotes comments that are highly malignant and hurtful.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Rude: It denotes comments that are very rude and offensive.</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Threat: It contains indication of the comments that are giving any threat to someone.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Abuse: It is for comments that are abusive in nature.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Loathe: It describes the comments which are hateful and loathing in nature.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ID: It includes unique Ids associated with each comment text given.   </a:t>
            </a:r>
          </a:p>
          <a:p>
            <a:pPr marL="342900" lvl="0" indent="-342900">
              <a:lnSpc>
                <a:spcPct val="107000"/>
              </a:lnSpc>
              <a:spcAft>
                <a:spcPts val="800"/>
              </a:spcAft>
              <a:buFont typeface="Calibri" panose="020F0502020204030204" pitchFamily="34" charset="0"/>
              <a:buChar char="-"/>
            </a:pPr>
            <a:r>
              <a:rPr lang="en-US"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Comment text: This column contains the comments extracted from various social media platforms. </a:t>
            </a:r>
          </a:p>
        </p:txBody>
      </p:sp>
    </p:spTree>
    <p:extLst>
      <p:ext uri="{BB962C8B-B14F-4D97-AF65-F5344CB8AC3E}">
        <p14:creationId xmlns:p14="http://schemas.microsoft.com/office/powerpoint/2010/main" val="358808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2202-4509-1652-6796-9C9A07C4BD07}"/>
              </a:ext>
            </a:extLst>
          </p:cNvPr>
          <p:cNvSpPr>
            <a:spLocks noGrp="1"/>
          </p:cNvSpPr>
          <p:nvPr>
            <p:ph type="title"/>
          </p:nvPr>
        </p:nvSpPr>
        <p:spPr>
          <a:xfrm>
            <a:off x="1781175" y="328270"/>
            <a:ext cx="8410575" cy="85283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4400" b="1" i="1" cap="none" dirty="0">
                <a:solidFill>
                  <a:srgbClr val="00B050"/>
                </a:solidFill>
              </a:rPr>
              <a:t>MODELS UNDER THE PROJECT</a:t>
            </a:r>
            <a:endParaRPr lang="en-IN" sz="4400" b="1" i="1" cap="none" dirty="0">
              <a:solidFill>
                <a:srgbClr val="00B050"/>
              </a:solidFill>
            </a:endParaRPr>
          </a:p>
        </p:txBody>
      </p:sp>
      <p:sp>
        <p:nvSpPr>
          <p:cNvPr id="4" name="TextBox 3">
            <a:extLst>
              <a:ext uri="{FF2B5EF4-FFF2-40B4-BE49-F238E27FC236}">
                <a16:creationId xmlns:a16="http://schemas.microsoft.com/office/drawing/2014/main" id="{98A175FB-B2BE-28BA-DC74-8C3D224F93A8}"/>
              </a:ext>
            </a:extLst>
          </p:cNvPr>
          <p:cNvSpPr txBox="1"/>
          <p:nvPr/>
        </p:nvSpPr>
        <p:spPr>
          <a:xfrm>
            <a:off x="2066925" y="2042547"/>
            <a:ext cx="7524750" cy="35394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IN" sz="3200" b="1" dirty="0">
                <a:solidFill>
                  <a:schemeClr val="tx1">
                    <a:lumMod val="95000"/>
                    <a:lumOff val="5000"/>
                  </a:schemeClr>
                </a:solidFill>
              </a:rPr>
              <a:t>Models build for predictions are:-</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Linear svc </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Multinomial naive bayes</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Logistic regression </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LGBM Classifier</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SDG Classifier</a:t>
            </a:r>
          </a:p>
          <a:p>
            <a:pPr marL="914400" lvl="1" indent="-457200">
              <a:buFont typeface="Gill Sans MT" panose="020B0502020104020203" pitchFamily="34" charset="0"/>
              <a:buChar char="»"/>
            </a:pPr>
            <a:r>
              <a:rPr lang="en-IN" sz="3200" i="1" dirty="0">
                <a:solidFill>
                  <a:schemeClr val="tx1">
                    <a:lumMod val="95000"/>
                    <a:lumOff val="5000"/>
                  </a:schemeClr>
                </a:solidFill>
                <a:latin typeface="Arial" panose="020B0604020202020204" pitchFamily="34" charset="0"/>
                <a:cs typeface="Arial" panose="020B0604020202020204" pitchFamily="34" charset="0"/>
              </a:rPr>
              <a:t>Random Forest Classifier</a:t>
            </a:r>
          </a:p>
        </p:txBody>
      </p:sp>
    </p:spTree>
    <p:extLst>
      <p:ext uri="{BB962C8B-B14F-4D97-AF65-F5344CB8AC3E}">
        <p14:creationId xmlns:p14="http://schemas.microsoft.com/office/powerpoint/2010/main" val="160588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5C99-517A-945B-8F88-1112615A7433}"/>
              </a:ext>
            </a:extLst>
          </p:cNvPr>
          <p:cNvSpPr>
            <a:spLocks noGrp="1"/>
          </p:cNvSpPr>
          <p:nvPr>
            <p:ph type="title"/>
          </p:nvPr>
        </p:nvSpPr>
        <p:spPr>
          <a:xfrm>
            <a:off x="2359326" y="276999"/>
            <a:ext cx="7797196" cy="73853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5400" b="1" i="1" dirty="0">
                <a:solidFill>
                  <a:srgbClr val="00B050"/>
                </a:solidFill>
                <a:effectLst>
                  <a:outerShdw blurRad="38100" dist="38100" dir="2700000" algn="tl">
                    <a:srgbClr val="000000">
                      <a:alpha val="43137"/>
                    </a:srgbClr>
                  </a:outerShdw>
                </a:effectLst>
              </a:rPr>
              <a:t>Importing libraries </a:t>
            </a:r>
            <a:endParaRPr lang="en-IN" sz="5400" b="1" i="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35F4F53B-9E09-4A77-712B-684F6D129BAB}"/>
              </a:ext>
            </a:extLst>
          </p:cNvPr>
          <p:cNvPicPr>
            <a:picLocks noChangeAspect="1"/>
          </p:cNvPicPr>
          <p:nvPr/>
        </p:nvPicPr>
        <p:blipFill>
          <a:blip r:embed="rId2">
            <a:duotone>
              <a:prstClr val="black"/>
              <a:schemeClr val="accent5">
                <a:tint val="45000"/>
                <a:satMod val="400000"/>
              </a:schemeClr>
            </a:duotone>
          </a:blip>
          <a:stretch>
            <a:fillRect/>
          </a:stretch>
        </p:blipFill>
        <p:spPr>
          <a:xfrm>
            <a:off x="1333500" y="1390649"/>
            <a:ext cx="9524999" cy="393382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9C61B12B-5211-1504-089E-9F9544C2EFD1}"/>
              </a:ext>
            </a:extLst>
          </p:cNvPr>
          <p:cNvSpPr txBox="1"/>
          <p:nvPr/>
        </p:nvSpPr>
        <p:spPr>
          <a:xfrm>
            <a:off x="3124200" y="5563195"/>
            <a:ext cx="5686425"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b="1" dirty="0">
                <a:solidFill>
                  <a:schemeClr val="tx1">
                    <a:lumMod val="95000"/>
                    <a:lumOff val="5000"/>
                  </a:schemeClr>
                </a:solidFill>
                <a:latin typeface="Arial" panose="020B0604020202020204" pitchFamily="34" charset="0"/>
                <a:cs typeface="Arial" panose="020B0604020202020204" pitchFamily="34" charset="0"/>
              </a:rPr>
              <a:t>These are the basic libraries which we import for </a:t>
            </a:r>
          </a:p>
          <a:p>
            <a:r>
              <a:rPr lang="en-US" b="1" dirty="0">
                <a:solidFill>
                  <a:schemeClr val="tx1">
                    <a:lumMod val="95000"/>
                    <a:lumOff val="5000"/>
                  </a:schemeClr>
                </a:solidFill>
                <a:latin typeface="Arial" panose="020B0604020202020204" pitchFamily="34" charset="0"/>
                <a:cs typeface="Arial" panose="020B0604020202020204" pitchFamily="34" charset="0"/>
              </a:rPr>
              <a:t> operation done in machine learning </a:t>
            </a:r>
          </a:p>
        </p:txBody>
      </p:sp>
    </p:spTree>
    <p:extLst>
      <p:ext uri="{BB962C8B-B14F-4D97-AF65-F5344CB8AC3E}">
        <p14:creationId xmlns:p14="http://schemas.microsoft.com/office/powerpoint/2010/main" val="1481947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05E-0729-C153-105C-FB91A61FC2A2}"/>
              </a:ext>
            </a:extLst>
          </p:cNvPr>
          <p:cNvSpPr>
            <a:spLocks noGrp="1"/>
          </p:cNvSpPr>
          <p:nvPr>
            <p:ph type="title"/>
          </p:nvPr>
        </p:nvSpPr>
        <p:spPr>
          <a:xfrm>
            <a:off x="1394429" y="137769"/>
            <a:ext cx="9845071" cy="71948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4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Importing train and test Data </a:t>
            </a:r>
            <a:endParaRPr lang="en-IN" sz="4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5809283-AC2D-12D9-606E-D71AF34DD073}"/>
              </a:ext>
            </a:extLst>
          </p:cNvPr>
          <p:cNvPicPr>
            <a:picLocks noChangeAspect="1"/>
          </p:cNvPicPr>
          <p:nvPr/>
        </p:nvPicPr>
        <p:blipFill>
          <a:blip r:embed="rId2">
            <a:duotone>
              <a:prstClr val="black"/>
              <a:schemeClr val="accent6">
                <a:tint val="45000"/>
                <a:satMod val="400000"/>
              </a:schemeClr>
            </a:duotone>
          </a:blip>
          <a:stretch>
            <a:fillRect/>
          </a:stretch>
        </p:blipFill>
        <p:spPr>
          <a:xfrm>
            <a:off x="0" y="1216324"/>
            <a:ext cx="6619875" cy="3587151"/>
          </a:xfrm>
          <a:prstGeom prst="rect">
            <a:avLst/>
          </a:prstGeom>
        </p:spPr>
      </p:pic>
      <p:pic>
        <p:nvPicPr>
          <p:cNvPr id="6" name="Picture 5">
            <a:extLst>
              <a:ext uri="{FF2B5EF4-FFF2-40B4-BE49-F238E27FC236}">
                <a16:creationId xmlns:a16="http://schemas.microsoft.com/office/drawing/2014/main" id="{EA8D427E-AA4C-2F99-397B-801BA04DFA82}"/>
              </a:ext>
            </a:extLst>
          </p:cNvPr>
          <p:cNvPicPr>
            <a:picLocks noChangeAspect="1"/>
          </p:cNvPicPr>
          <p:nvPr/>
        </p:nvPicPr>
        <p:blipFill>
          <a:blip r:embed="rId3">
            <a:duotone>
              <a:prstClr val="black"/>
              <a:schemeClr val="accent6">
                <a:tint val="45000"/>
                <a:satMod val="400000"/>
              </a:schemeClr>
            </a:duotone>
          </a:blip>
          <a:stretch>
            <a:fillRect/>
          </a:stretch>
        </p:blipFill>
        <p:spPr>
          <a:xfrm>
            <a:off x="6877050" y="1222075"/>
            <a:ext cx="5314950" cy="3581400"/>
          </a:xfrm>
          <a:prstGeom prst="rect">
            <a:avLst/>
          </a:prstGeom>
        </p:spPr>
      </p:pic>
      <p:sp>
        <p:nvSpPr>
          <p:cNvPr id="7" name="TextBox 6">
            <a:extLst>
              <a:ext uri="{FF2B5EF4-FFF2-40B4-BE49-F238E27FC236}">
                <a16:creationId xmlns:a16="http://schemas.microsoft.com/office/drawing/2014/main" id="{16A33BAB-4AF2-4715-DC56-FF999AEE45D7}"/>
              </a:ext>
            </a:extLst>
          </p:cNvPr>
          <p:cNvSpPr txBox="1"/>
          <p:nvPr/>
        </p:nvSpPr>
        <p:spPr>
          <a:xfrm>
            <a:off x="725807" y="4928669"/>
            <a:ext cx="4228147" cy="101566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solidFill>
                  <a:srgbClr val="7030A0"/>
                </a:solidFill>
                <a:latin typeface="Arial" panose="020B0604020202020204" pitchFamily="34" charset="0"/>
                <a:cs typeface="Arial" panose="020B0604020202020204" pitchFamily="34" charset="0"/>
              </a:rPr>
              <a:t>Imported train and test dataset</a:t>
            </a:r>
          </a:p>
          <a:p>
            <a:r>
              <a:rPr lang="en-US" sz="2000" dirty="0">
                <a:solidFill>
                  <a:srgbClr val="7030A0"/>
                </a:solidFill>
                <a:latin typeface="Arial" panose="020B0604020202020204" pitchFamily="34" charset="0"/>
                <a:cs typeface="Arial" panose="020B0604020202020204" pitchFamily="34" charset="0"/>
              </a:rPr>
              <a:t>This is train and test dataset looks like  </a:t>
            </a:r>
            <a:endParaRPr lang="en-IN" sz="2000" dirty="0">
              <a:solidFill>
                <a:srgbClr val="7030A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0FA6AB-DD64-5567-F851-2CE17FFC9325}"/>
              </a:ext>
            </a:extLst>
          </p:cNvPr>
          <p:cNvSpPr txBox="1"/>
          <p:nvPr/>
        </p:nvSpPr>
        <p:spPr>
          <a:xfrm>
            <a:off x="7363778" y="4928669"/>
            <a:ext cx="4228147" cy="101566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solidFill>
                  <a:srgbClr val="7030A0"/>
                </a:solidFill>
                <a:latin typeface="Arial" panose="020B0604020202020204" pitchFamily="34" charset="0"/>
                <a:cs typeface="Arial" panose="020B0604020202020204" pitchFamily="34" charset="0"/>
              </a:rPr>
              <a:t>Train dataset has label columns ,</a:t>
            </a:r>
          </a:p>
          <a:p>
            <a:r>
              <a:rPr lang="en-US" sz="2000" dirty="0">
                <a:solidFill>
                  <a:srgbClr val="7030A0"/>
                </a:solidFill>
                <a:latin typeface="Arial" panose="020B0604020202020204" pitchFamily="34" charset="0"/>
                <a:cs typeface="Arial" panose="020B0604020202020204" pitchFamily="34" charset="0"/>
              </a:rPr>
              <a:t>While test dataset has only feature columns </a:t>
            </a:r>
            <a:endParaRPr lang="en-IN" sz="20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599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71EB-E6D2-D961-CEDA-8D3E0EFD5CBD}"/>
              </a:ext>
            </a:extLst>
          </p:cNvPr>
          <p:cNvSpPr>
            <a:spLocks noGrp="1"/>
          </p:cNvSpPr>
          <p:nvPr>
            <p:ph type="title"/>
          </p:nvPr>
        </p:nvSpPr>
        <p:spPr>
          <a:xfrm>
            <a:off x="2609850" y="442569"/>
            <a:ext cx="6553199" cy="104923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5400" b="1" i="1" dirty="0">
                <a:solidFill>
                  <a:srgbClr val="00B050"/>
                </a:solidFill>
                <a:effectLst>
                  <a:outerShdw blurRad="38100" dist="38100" dir="2700000" algn="tl">
                    <a:srgbClr val="000000">
                      <a:alpha val="43137"/>
                    </a:srgbClr>
                  </a:outerShdw>
                </a:effectLst>
              </a:rPr>
              <a:t>Data Detail info.</a:t>
            </a:r>
            <a:endParaRPr lang="en-IN" sz="5400" b="1" i="1" dirty="0">
              <a:solidFill>
                <a:srgbClr val="00B05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0CF9208F-2C02-481C-230D-AB27EE4B4846}"/>
              </a:ext>
            </a:extLst>
          </p:cNvPr>
          <p:cNvPicPr>
            <a:picLocks noChangeAspect="1"/>
          </p:cNvPicPr>
          <p:nvPr/>
        </p:nvPicPr>
        <p:blipFill>
          <a:blip r:embed="rId2">
            <a:duotone>
              <a:prstClr val="black"/>
              <a:schemeClr val="accent6">
                <a:tint val="45000"/>
                <a:satMod val="400000"/>
              </a:schemeClr>
            </a:duotone>
          </a:blip>
          <a:stretch>
            <a:fillRect/>
          </a:stretch>
        </p:blipFill>
        <p:spPr>
          <a:xfrm>
            <a:off x="85725" y="2038349"/>
            <a:ext cx="6953250" cy="35337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TextBox 4">
            <a:extLst>
              <a:ext uri="{FF2B5EF4-FFF2-40B4-BE49-F238E27FC236}">
                <a16:creationId xmlns:a16="http://schemas.microsoft.com/office/drawing/2014/main" id="{D9D5D49A-E4AE-7707-5411-CDE492E54C01}"/>
              </a:ext>
            </a:extLst>
          </p:cNvPr>
          <p:cNvSpPr txBox="1"/>
          <p:nvPr/>
        </p:nvSpPr>
        <p:spPr>
          <a:xfrm>
            <a:off x="7134225" y="2390775"/>
            <a:ext cx="5057775" cy="30469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i="1" dirty="0">
                <a:solidFill>
                  <a:schemeClr val="tx1">
                    <a:lumMod val="85000"/>
                    <a:lumOff val="15000"/>
                  </a:schemeClr>
                </a:solidFill>
                <a:latin typeface="Arial" panose="020B0604020202020204" pitchFamily="34" charset="0"/>
                <a:cs typeface="Arial" panose="020B0604020202020204" pitchFamily="34" charset="0"/>
              </a:rPr>
              <a:t>All the information is given here :-</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 No null values in any columns</a:t>
            </a:r>
          </a:p>
          <a:p>
            <a:r>
              <a:rPr lang="en-US" sz="2400" i="1" dirty="0">
                <a:solidFill>
                  <a:schemeClr val="tx1">
                    <a:lumMod val="85000"/>
                    <a:lumOff val="15000"/>
                  </a:schemeClr>
                </a:solidFill>
                <a:latin typeface="Arial" panose="020B0604020202020204" pitchFamily="34" charset="0"/>
                <a:cs typeface="Arial" panose="020B0604020202020204" pitchFamily="34" charset="0"/>
              </a:rPr>
              <a:t>      two columns are object “id ” and</a:t>
            </a:r>
          </a:p>
          <a:p>
            <a:r>
              <a:rPr lang="en-US" sz="2400" i="1" dirty="0">
                <a:solidFill>
                  <a:schemeClr val="tx1">
                    <a:lumMod val="85000"/>
                    <a:lumOff val="15000"/>
                  </a:schemeClr>
                </a:solidFill>
                <a:latin typeface="Arial" panose="020B0604020202020204" pitchFamily="34" charset="0"/>
                <a:cs typeface="Arial" panose="020B0604020202020204" pitchFamily="34" charset="0"/>
              </a:rPr>
              <a:t>      “</a:t>
            </a:r>
            <a:r>
              <a:rPr lang="en-US" sz="2400" i="1" dirty="0" err="1">
                <a:solidFill>
                  <a:schemeClr val="tx1">
                    <a:lumMod val="85000"/>
                    <a:lumOff val="15000"/>
                  </a:schemeClr>
                </a:solidFill>
                <a:latin typeface="Arial" panose="020B0604020202020204" pitchFamily="34" charset="0"/>
                <a:cs typeface="Arial" panose="020B0604020202020204" pitchFamily="34" charset="0"/>
              </a:rPr>
              <a:t>comment_text</a:t>
            </a:r>
            <a:r>
              <a:rPr lang="en-US" sz="2400" i="1"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All columns has  159571 rows.</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All integer columns are Data type of int 64</a:t>
            </a:r>
          </a:p>
          <a:p>
            <a:pPr marL="285750" indent="-285750">
              <a:buFont typeface="Arial" panose="020B0604020202020204" pitchFamily="34" charset="0"/>
              <a:buChar char="•"/>
            </a:pPr>
            <a:r>
              <a:rPr lang="en-US" sz="2400" i="1" dirty="0">
                <a:solidFill>
                  <a:schemeClr val="tx1">
                    <a:lumMod val="85000"/>
                    <a:lumOff val="15000"/>
                  </a:schemeClr>
                </a:solidFill>
                <a:latin typeface="Arial" panose="020B0604020202020204" pitchFamily="34" charset="0"/>
                <a:cs typeface="Arial" panose="020B0604020202020204" pitchFamily="34" charset="0"/>
              </a:rPr>
              <a:t>No float Datatype</a:t>
            </a:r>
          </a:p>
        </p:txBody>
      </p:sp>
    </p:spTree>
    <p:extLst>
      <p:ext uri="{BB962C8B-B14F-4D97-AF65-F5344CB8AC3E}">
        <p14:creationId xmlns:p14="http://schemas.microsoft.com/office/powerpoint/2010/main" val="26271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388B-F09A-9A25-611A-DA555009E3B8}"/>
              </a:ext>
            </a:extLst>
          </p:cNvPr>
          <p:cNvSpPr>
            <a:spLocks noGrp="1"/>
          </p:cNvSpPr>
          <p:nvPr>
            <p:ph type="title"/>
          </p:nvPr>
        </p:nvSpPr>
        <p:spPr>
          <a:xfrm>
            <a:off x="847725" y="328270"/>
            <a:ext cx="10010775" cy="9957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r>
              <a:rPr lang="en-US"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Exploratory Data analysis</a:t>
            </a:r>
            <a:endParaRPr lang="en-IN" sz="5400" b="1" i="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BB8ABE4-54BC-2B0C-B0E7-88AD3AC5E0F7}"/>
              </a:ext>
            </a:extLst>
          </p:cNvPr>
          <p:cNvPicPr>
            <a:picLocks noChangeAspect="1"/>
          </p:cNvPicPr>
          <p:nvPr/>
        </p:nvPicPr>
        <p:blipFill>
          <a:blip r:embed="rId2"/>
          <a:stretch>
            <a:fillRect/>
          </a:stretch>
        </p:blipFill>
        <p:spPr>
          <a:xfrm>
            <a:off x="0" y="1323976"/>
            <a:ext cx="3762376" cy="3879056"/>
          </a:xfrm>
          <a:prstGeom prst="rect">
            <a:avLst/>
          </a:prstGeom>
        </p:spPr>
      </p:pic>
      <p:pic>
        <p:nvPicPr>
          <p:cNvPr id="6" name="Picture 5">
            <a:extLst>
              <a:ext uri="{FF2B5EF4-FFF2-40B4-BE49-F238E27FC236}">
                <a16:creationId xmlns:a16="http://schemas.microsoft.com/office/drawing/2014/main" id="{77B23BE9-FD89-26CB-4B6A-0C24A3055781}"/>
              </a:ext>
            </a:extLst>
          </p:cNvPr>
          <p:cNvPicPr>
            <a:picLocks noChangeAspect="1"/>
          </p:cNvPicPr>
          <p:nvPr/>
        </p:nvPicPr>
        <p:blipFill>
          <a:blip r:embed="rId3"/>
          <a:stretch>
            <a:fillRect/>
          </a:stretch>
        </p:blipFill>
        <p:spPr>
          <a:xfrm>
            <a:off x="4076702" y="1323976"/>
            <a:ext cx="3400423" cy="3771900"/>
          </a:xfrm>
          <a:prstGeom prst="rect">
            <a:avLst/>
          </a:prstGeom>
        </p:spPr>
      </p:pic>
      <p:sp>
        <p:nvSpPr>
          <p:cNvPr id="7" name="TextBox 6">
            <a:extLst>
              <a:ext uri="{FF2B5EF4-FFF2-40B4-BE49-F238E27FC236}">
                <a16:creationId xmlns:a16="http://schemas.microsoft.com/office/drawing/2014/main" id="{4622FFEF-802F-622A-3759-1BF096D2F527}"/>
              </a:ext>
            </a:extLst>
          </p:cNvPr>
          <p:cNvSpPr txBox="1"/>
          <p:nvPr/>
        </p:nvSpPr>
        <p:spPr>
          <a:xfrm>
            <a:off x="3457575" y="5833824"/>
            <a:ext cx="4419600" cy="523220"/>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800" dirty="0">
                <a:solidFill>
                  <a:srgbClr val="002060"/>
                </a:solidFill>
                <a:latin typeface="Arial" panose="020B0604020202020204" pitchFamily="34" charset="0"/>
                <a:cs typeface="Arial" panose="020B0604020202020204" pitchFamily="34" charset="0"/>
              </a:rPr>
              <a:t>All target variable analysis</a:t>
            </a:r>
            <a:endParaRPr lang="en-IN" sz="2800" dirty="0">
              <a:solidFill>
                <a:srgbClr val="00206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E771AA2-04D8-C3AD-620F-D38AE76CA573}"/>
              </a:ext>
            </a:extLst>
          </p:cNvPr>
          <p:cNvPicPr>
            <a:picLocks noChangeAspect="1"/>
          </p:cNvPicPr>
          <p:nvPr/>
        </p:nvPicPr>
        <p:blipFill>
          <a:blip r:embed="rId4"/>
          <a:stretch>
            <a:fillRect/>
          </a:stretch>
        </p:blipFill>
        <p:spPr>
          <a:xfrm>
            <a:off x="7791451" y="1323976"/>
            <a:ext cx="4029075" cy="3771900"/>
          </a:xfrm>
          <a:prstGeom prst="rect">
            <a:avLst/>
          </a:prstGeom>
        </p:spPr>
      </p:pic>
    </p:spTree>
    <p:extLst>
      <p:ext uri="{BB962C8B-B14F-4D97-AF65-F5344CB8AC3E}">
        <p14:creationId xmlns:p14="http://schemas.microsoft.com/office/powerpoint/2010/main" val="261524733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661</TotalTime>
  <Words>868</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Black</vt:lpstr>
      <vt:lpstr>Calibri</vt:lpstr>
      <vt:lpstr>Gill Sans MT</vt:lpstr>
      <vt:lpstr>Gallery</vt:lpstr>
      <vt:lpstr>MALIGNANT COMMENT CLASSIFIER</vt:lpstr>
      <vt:lpstr>INTRODUCTION</vt:lpstr>
      <vt:lpstr>PROJECT TOPIC</vt:lpstr>
      <vt:lpstr> DATA SET DESCRIPTION </vt:lpstr>
      <vt:lpstr>MODELS UNDER THE PROJECT</vt:lpstr>
      <vt:lpstr>Importing libraries </vt:lpstr>
      <vt:lpstr>Importing train and test Data </vt:lpstr>
      <vt:lpstr>Data Detail info.</vt:lpstr>
      <vt:lpstr>Exploratory Data analysis</vt:lpstr>
      <vt:lpstr> EDA of Target variable</vt:lpstr>
      <vt:lpstr>Number of message of each columns </vt:lpstr>
      <vt:lpstr>Describe the dataset</vt:lpstr>
      <vt:lpstr>Before cleaning the train and text data </vt:lpstr>
      <vt:lpstr>Text preprocessing</vt:lpstr>
      <vt:lpstr>Frequent words in Feature columns</vt:lpstr>
      <vt:lpstr>Vectorization </vt:lpstr>
      <vt:lpstr>Train and test splitting data</vt:lpstr>
      <vt:lpstr>Importing model building libraries </vt:lpstr>
      <vt:lpstr>Models outputs</vt:lpstr>
      <vt:lpstr>Model output</vt:lpstr>
      <vt:lpstr>Score analysis </vt:lpstr>
      <vt:lpstr>Prediction </vt:lpstr>
      <vt:lpstr>Saving the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dc:title>
  <dc:creator>bks30596@gmail.com</dc:creator>
  <cp:lastModifiedBy>bks30596@gmail.com</cp:lastModifiedBy>
  <cp:revision>2</cp:revision>
  <dcterms:created xsi:type="dcterms:W3CDTF">2022-10-09T06:47:50Z</dcterms:created>
  <dcterms:modified xsi:type="dcterms:W3CDTF">2022-10-09T17:49:05Z</dcterms:modified>
</cp:coreProperties>
</file>